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28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Emmanuel Ani</a:t>
            </a:r>
          </a:p>
          <a:p>
            <a:r>
              <a:rPr lang="en-US" dirty="0">
                <a:solidFill>
                  <a:schemeClr val="bg2"/>
                </a:solidFill>
                <a:latin typeface="Abadi"/>
                <a:ea typeface="SF Pro" pitchFamily="2" charset="0"/>
                <a:cs typeface="SF Pro" pitchFamily="2" charset="0"/>
              </a:rPr>
              <a:t>3/13/223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13491"/>
            <a:ext cx="12192000" cy="534451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Bar charts and Line charts were plotted. The bar chart was used to visualize the success rate for each orbit while the line chart was used to show the trend of success rates over the years.</a:t>
            </a:r>
          </a:p>
          <a:p>
            <a:pPr marL="0" indent="0">
              <a:lnSpc>
                <a:spcPct val="100000"/>
              </a:lnSpc>
              <a:spcBef>
                <a:spcPts val="1400"/>
              </a:spcBef>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https://github.com/emmanuelani/ibm_ds_capstone/blob/master/jupyter-labs-eda-dataviz.ipynb</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F25CB39-E721-4FA3-4342-6B99CC7E1402}"/>
              </a:ext>
            </a:extLst>
          </p:cNvPr>
          <p:cNvPicPr>
            <a:picLocks noChangeAspect="1"/>
          </p:cNvPicPr>
          <p:nvPr/>
        </p:nvPicPr>
        <p:blipFill>
          <a:blip r:embed="rId3"/>
          <a:stretch>
            <a:fillRect/>
          </a:stretch>
        </p:blipFill>
        <p:spPr>
          <a:xfrm>
            <a:off x="300802" y="3287110"/>
            <a:ext cx="4441589" cy="3428999"/>
          </a:xfrm>
          <a:prstGeom prst="rect">
            <a:avLst/>
          </a:prstGeom>
        </p:spPr>
      </p:pic>
      <p:pic>
        <p:nvPicPr>
          <p:cNvPr id="8" name="Picture 7">
            <a:extLst>
              <a:ext uri="{FF2B5EF4-FFF2-40B4-BE49-F238E27FC236}">
                <a16:creationId xmlns:a16="http://schemas.microsoft.com/office/drawing/2014/main" id="{F039C374-FD68-2198-6923-D2EBE315EA1E}"/>
              </a:ext>
            </a:extLst>
          </p:cNvPr>
          <p:cNvPicPr>
            <a:picLocks noChangeAspect="1"/>
          </p:cNvPicPr>
          <p:nvPr/>
        </p:nvPicPr>
        <p:blipFill>
          <a:blip r:embed="rId4"/>
          <a:stretch>
            <a:fillRect/>
          </a:stretch>
        </p:blipFill>
        <p:spPr>
          <a:xfrm>
            <a:off x="5227635" y="3287110"/>
            <a:ext cx="5506218" cy="34289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6C8BB5-DE0A-363B-7D47-1B9E86ACD6BE}"/>
              </a:ext>
            </a:extLst>
          </p:cNvPr>
          <p:cNvPicPr>
            <a:picLocks noChangeAspect="1"/>
          </p:cNvPicPr>
          <p:nvPr/>
        </p:nvPicPr>
        <p:blipFill>
          <a:blip r:embed="rId3"/>
          <a:stretch>
            <a:fillRect/>
          </a:stretch>
        </p:blipFill>
        <p:spPr>
          <a:xfrm>
            <a:off x="864540" y="1654250"/>
            <a:ext cx="5163271" cy="4639322"/>
          </a:xfrm>
          <a:prstGeom prst="rect">
            <a:avLst/>
          </a:prstGeom>
        </p:spPr>
      </p:pic>
      <p:sp>
        <p:nvSpPr>
          <p:cNvPr id="7" name="TextBox 6">
            <a:extLst>
              <a:ext uri="{FF2B5EF4-FFF2-40B4-BE49-F238E27FC236}">
                <a16:creationId xmlns:a16="http://schemas.microsoft.com/office/drawing/2014/main" id="{A32EDF27-05BA-E253-138D-6823993C532B}"/>
              </a:ext>
            </a:extLst>
          </p:cNvPr>
          <p:cNvSpPr txBox="1"/>
          <p:nvPr/>
        </p:nvSpPr>
        <p:spPr>
          <a:xfrm>
            <a:off x="6096000" y="1654250"/>
            <a:ext cx="5163271"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number of flights that succeeded and failed in each launch site. KSC LC 39A and VAFB SLC 4E clearly had lesser number of flights and a higher success rate than CCAFS SLC 40.</a:t>
            </a:r>
            <a:endParaRPr lang="en-GB" sz="2400"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8AE72F-F412-737A-C04C-CE00A90FEE15}"/>
              </a:ext>
            </a:extLst>
          </p:cNvPr>
          <p:cNvPicPr>
            <a:picLocks noChangeAspect="1"/>
          </p:cNvPicPr>
          <p:nvPr/>
        </p:nvPicPr>
        <p:blipFill>
          <a:blip r:embed="rId3"/>
          <a:stretch>
            <a:fillRect/>
          </a:stretch>
        </p:blipFill>
        <p:spPr>
          <a:xfrm>
            <a:off x="770011" y="1606122"/>
            <a:ext cx="4629796" cy="4620270"/>
          </a:xfrm>
          <a:prstGeom prst="rect">
            <a:avLst/>
          </a:prstGeom>
        </p:spPr>
      </p:pic>
      <p:sp>
        <p:nvSpPr>
          <p:cNvPr id="7" name="TextBox 6">
            <a:extLst>
              <a:ext uri="{FF2B5EF4-FFF2-40B4-BE49-F238E27FC236}">
                <a16:creationId xmlns:a16="http://schemas.microsoft.com/office/drawing/2014/main" id="{BC74096D-72D7-245B-B90D-E157E3DF66D8}"/>
              </a:ext>
            </a:extLst>
          </p:cNvPr>
          <p:cNvSpPr txBox="1"/>
          <p:nvPr/>
        </p:nvSpPr>
        <p:spPr>
          <a:xfrm>
            <a:off x="5738648" y="1606122"/>
            <a:ext cx="5281449" cy="2308324"/>
          </a:xfrm>
          <a:prstGeom prst="rect">
            <a:avLst/>
          </a:prstGeom>
          <a:noFill/>
        </p:spPr>
        <p:txBody>
          <a:bodyPr wrap="square" rtlCol="0">
            <a:spAutoFit/>
          </a:bodyPr>
          <a:lstStyle/>
          <a:p>
            <a:r>
              <a:rPr lang="en-US" sz="2400" dirty="0">
                <a:latin typeface="Abadi" panose="020B0604020104020204" pitchFamily="34" charset="0"/>
              </a:rPr>
              <a:t>We can see clearly from the chart the launch sites and their distribution of payload masses for each launch. CCAFS SLC 40 and KSC LC 39A both had flights with payload mass above 15000kg</a:t>
            </a:r>
            <a:endParaRPr lang="en-GB" sz="24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2FBCB05-B673-5D82-B392-625B50414E1B}"/>
              </a:ext>
            </a:extLst>
          </p:cNvPr>
          <p:cNvPicPr>
            <a:picLocks noChangeAspect="1"/>
          </p:cNvPicPr>
          <p:nvPr/>
        </p:nvPicPr>
        <p:blipFill>
          <a:blip r:embed="rId3"/>
          <a:stretch>
            <a:fillRect/>
          </a:stretch>
        </p:blipFill>
        <p:spPr>
          <a:xfrm>
            <a:off x="770011" y="2006228"/>
            <a:ext cx="5525271" cy="4220164"/>
          </a:xfrm>
          <a:prstGeom prst="rect">
            <a:avLst/>
          </a:prstGeom>
        </p:spPr>
      </p:pic>
      <p:sp>
        <p:nvSpPr>
          <p:cNvPr id="7" name="TextBox 6">
            <a:extLst>
              <a:ext uri="{FF2B5EF4-FFF2-40B4-BE49-F238E27FC236}">
                <a16:creationId xmlns:a16="http://schemas.microsoft.com/office/drawing/2014/main" id="{D4AE7EAB-A218-8130-3FF1-251BF642C601}"/>
              </a:ext>
            </a:extLst>
          </p:cNvPr>
          <p:cNvSpPr txBox="1"/>
          <p:nvPr/>
        </p:nvSpPr>
        <p:spPr>
          <a:xfrm>
            <a:off x="6542690" y="2006228"/>
            <a:ext cx="4556234" cy="1569660"/>
          </a:xfrm>
          <a:prstGeom prst="rect">
            <a:avLst/>
          </a:prstGeom>
          <a:noFill/>
        </p:spPr>
        <p:txBody>
          <a:bodyPr wrap="square" rtlCol="0">
            <a:spAutoFit/>
          </a:bodyPr>
          <a:lstStyle/>
          <a:p>
            <a:r>
              <a:rPr lang="en-US" sz="2400" dirty="0">
                <a:latin typeface="Abadi" panose="020B0604020104020204" pitchFamily="34" charset="0"/>
              </a:rPr>
              <a:t>This chart shows the success rate for each orbit. Orbits ES-L1, GEO, HEO, and SSO has the highest success rates among all orbits.</a:t>
            </a:r>
            <a:endParaRPr lang="en-GB" sz="2400"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A8D119C-BDA2-5759-5AD5-DC7A5734FF5F}"/>
              </a:ext>
            </a:extLst>
          </p:cNvPr>
          <p:cNvPicPr>
            <a:picLocks noChangeAspect="1"/>
          </p:cNvPicPr>
          <p:nvPr/>
        </p:nvPicPr>
        <p:blipFill>
          <a:blip r:embed="rId3"/>
          <a:stretch>
            <a:fillRect/>
          </a:stretch>
        </p:blipFill>
        <p:spPr>
          <a:xfrm>
            <a:off x="770011" y="1987175"/>
            <a:ext cx="5687219" cy="4239217"/>
          </a:xfrm>
          <a:prstGeom prst="rect">
            <a:avLst/>
          </a:prstGeom>
        </p:spPr>
      </p:pic>
      <p:sp>
        <p:nvSpPr>
          <p:cNvPr id="7" name="TextBox 6">
            <a:extLst>
              <a:ext uri="{FF2B5EF4-FFF2-40B4-BE49-F238E27FC236}">
                <a16:creationId xmlns:a16="http://schemas.microsoft.com/office/drawing/2014/main" id="{A1294D1C-F7EA-06EB-5C42-23AC766BE553}"/>
              </a:ext>
            </a:extLst>
          </p:cNvPr>
          <p:cNvSpPr txBox="1"/>
          <p:nvPr/>
        </p:nvSpPr>
        <p:spPr>
          <a:xfrm>
            <a:off x="6842234" y="1987175"/>
            <a:ext cx="4443377" cy="1938992"/>
          </a:xfrm>
          <a:prstGeom prst="rect">
            <a:avLst/>
          </a:prstGeom>
          <a:noFill/>
        </p:spPr>
        <p:txBody>
          <a:bodyPr wrap="square" rtlCol="0">
            <a:spAutoFit/>
          </a:bodyPr>
          <a:lstStyle/>
          <a:p>
            <a:r>
              <a:rPr lang="en-US" sz="2400" dirty="0">
                <a:latin typeface="Abadi" panose="020B0604020104020204" pitchFamily="34" charset="0"/>
              </a:rPr>
              <a:t>The chart here shows the success rate for each orbit. You would notice that the more the number of flights for each orbit the lesser the success rate.</a:t>
            </a:r>
            <a:endParaRPr lang="en-GB" sz="24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CC7F498-341B-E8D9-4101-7DC251DFE731}"/>
              </a:ext>
            </a:extLst>
          </p:cNvPr>
          <p:cNvPicPr>
            <a:picLocks noChangeAspect="1"/>
          </p:cNvPicPr>
          <p:nvPr/>
        </p:nvPicPr>
        <p:blipFill>
          <a:blip r:embed="rId3"/>
          <a:stretch>
            <a:fillRect/>
          </a:stretch>
        </p:blipFill>
        <p:spPr>
          <a:xfrm>
            <a:off x="770011" y="1805409"/>
            <a:ext cx="5782482" cy="4220164"/>
          </a:xfrm>
          <a:prstGeom prst="rect">
            <a:avLst/>
          </a:prstGeom>
        </p:spPr>
      </p:pic>
      <p:sp>
        <p:nvSpPr>
          <p:cNvPr id="7" name="TextBox 6">
            <a:extLst>
              <a:ext uri="{FF2B5EF4-FFF2-40B4-BE49-F238E27FC236}">
                <a16:creationId xmlns:a16="http://schemas.microsoft.com/office/drawing/2014/main" id="{43E3B489-0F09-8035-AC57-D17B79C05368}"/>
              </a:ext>
            </a:extLst>
          </p:cNvPr>
          <p:cNvSpPr txBox="1"/>
          <p:nvPr/>
        </p:nvSpPr>
        <p:spPr>
          <a:xfrm>
            <a:off x="6810703" y="1805409"/>
            <a:ext cx="4474908" cy="830997"/>
          </a:xfrm>
          <a:prstGeom prst="rect">
            <a:avLst/>
          </a:prstGeom>
          <a:noFill/>
        </p:spPr>
        <p:txBody>
          <a:bodyPr wrap="square" rtlCol="0">
            <a:spAutoFit/>
          </a:bodyPr>
          <a:lstStyle/>
          <a:p>
            <a:r>
              <a:rPr lang="en-US" sz="2400" dirty="0">
                <a:latin typeface="Abadi" panose="020B0604020104020204" pitchFamily="34" charset="0"/>
              </a:rPr>
              <a:t>This chart shows the payload mass for each orbit type. </a:t>
            </a:r>
            <a:endParaRPr lang="en-GB" sz="24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03990F-65F2-9706-4BDC-F12E07F102AC}"/>
              </a:ext>
            </a:extLst>
          </p:cNvPr>
          <p:cNvPicPr>
            <a:picLocks noChangeAspect="1"/>
          </p:cNvPicPr>
          <p:nvPr/>
        </p:nvPicPr>
        <p:blipFill>
          <a:blip r:embed="rId3"/>
          <a:stretch>
            <a:fillRect/>
          </a:stretch>
        </p:blipFill>
        <p:spPr>
          <a:xfrm>
            <a:off x="770011" y="2034041"/>
            <a:ext cx="5506218" cy="3991532"/>
          </a:xfrm>
          <a:prstGeom prst="rect">
            <a:avLst/>
          </a:prstGeom>
        </p:spPr>
      </p:pic>
      <p:sp>
        <p:nvSpPr>
          <p:cNvPr id="7" name="TextBox 6">
            <a:extLst>
              <a:ext uri="{FF2B5EF4-FFF2-40B4-BE49-F238E27FC236}">
                <a16:creationId xmlns:a16="http://schemas.microsoft.com/office/drawing/2014/main" id="{CBBA4210-2172-E1DD-591A-7312BE341B8A}"/>
              </a:ext>
            </a:extLst>
          </p:cNvPr>
          <p:cNvSpPr txBox="1"/>
          <p:nvPr/>
        </p:nvSpPr>
        <p:spPr>
          <a:xfrm>
            <a:off x="6589986" y="2034041"/>
            <a:ext cx="4695625" cy="2308324"/>
          </a:xfrm>
          <a:prstGeom prst="rect">
            <a:avLst/>
          </a:prstGeom>
          <a:noFill/>
        </p:spPr>
        <p:txBody>
          <a:bodyPr wrap="square" rtlCol="0">
            <a:spAutoFit/>
          </a:bodyPr>
          <a:lstStyle/>
          <a:p>
            <a:r>
              <a:rPr lang="en-US" sz="2400" dirty="0">
                <a:latin typeface="Abadi" panose="020B0604020104020204" pitchFamily="34" charset="0"/>
              </a:rPr>
              <a:t>This chart shows the trend of the success and the failure rates for each year. We can see a markedly increase of the success rate from 2015 and a sharp drop between 2017 and 2018.</a:t>
            </a:r>
            <a:endParaRPr lang="en-GB" sz="24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8DA98DF-0F94-A7DE-1EA6-BCA1CE936078}"/>
              </a:ext>
            </a:extLst>
          </p:cNvPr>
          <p:cNvPicPr>
            <a:picLocks noChangeAspect="1"/>
          </p:cNvPicPr>
          <p:nvPr/>
        </p:nvPicPr>
        <p:blipFill>
          <a:blip r:embed="rId3"/>
          <a:stretch>
            <a:fillRect/>
          </a:stretch>
        </p:blipFill>
        <p:spPr>
          <a:xfrm>
            <a:off x="770011" y="1969166"/>
            <a:ext cx="7884368" cy="4056407"/>
          </a:xfrm>
          <a:prstGeom prst="rect">
            <a:avLst/>
          </a:prstGeom>
        </p:spPr>
      </p:pic>
      <p:sp>
        <p:nvSpPr>
          <p:cNvPr id="7" name="TextBox 6">
            <a:extLst>
              <a:ext uri="{FF2B5EF4-FFF2-40B4-BE49-F238E27FC236}">
                <a16:creationId xmlns:a16="http://schemas.microsoft.com/office/drawing/2014/main" id="{77E51803-9F4C-7C34-6899-BAD5E56BCF30}"/>
              </a:ext>
            </a:extLst>
          </p:cNvPr>
          <p:cNvSpPr txBox="1"/>
          <p:nvPr/>
        </p:nvSpPr>
        <p:spPr>
          <a:xfrm>
            <a:off x="8844455" y="1969166"/>
            <a:ext cx="2441156" cy="3785652"/>
          </a:xfrm>
          <a:prstGeom prst="rect">
            <a:avLst/>
          </a:prstGeom>
          <a:noFill/>
        </p:spPr>
        <p:txBody>
          <a:bodyPr wrap="square" rtlCol="0">
            <a:spAutoFit/>
          </a:bodyPr>
          <a:lstStyle/>
          <a:p>
            <a:r>
              <a:rPr lang="en-US" sz="2400" dirty="0">
                <a:latin typeface="Abadi" panose="020B0604020104020204" pitchFamily="34" charset="0"/>
              </a:rPr>
              <a:t>The query shows the different sites names. The distinct sites names were gotten by using the ‘DISTINCT’ keyword to show the unique launch sites.</a:t>
            </a:r>
            <a:endParaRPr lang="en-GB" sz="24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9E2C6C3-AC20-A746-282A-C0265F845B16}"/>
              </a:ext>
            </a:extLst>
          </p:cNvPr>
          <p:cNvPicPr>
            <a:picLocks noChangeAspect="1"/>
          </p:cNvPicPr>
          <p:nvPr/>
        </p:nvPicPr>
        <p:blipFill>
          <a:blip r:embed="rId3"/>
          <a:stretch>
            <a:fillRect/>
          </a:stretch>
        </p:blipFill>
        <p:spPr>
          <a:xfrm>
            <a:off x="770011" y="1475831"/>
            <a:ext cx="10687961" cy="3443010"/>
          </a:xfrm>
          <a:prstGeom prst="rect">
            <a:avLst/>
          </a:prstGeom>
        </p:spPr>
      </p:pic>
      <p:sp>
        <p:nvSpPr>
          <p:cNvPr id="7" name="TextBox 6">
            <a:extLst>
              <a:ext uri="{FF2B5EF4-FFF2-40B4-BE49-F238E27FC236}">
                <a16:creationId xmlns:a16="http://schemas.microsoft.com/office/drawing/2014/main" id="{162AD0CF-4185-918D-D846-E5122F8D5754}"/>
              </a:ext>
            </a:extLst>
          </p:cNvPr>
          <p:cNvSpPr txBox="1"/>
          <p:nvPr/>
        </p:nvSpPr>
        <p:spPr>
          <a:xfrm>
            <a:off x="770011" y="5171090"/>
            <a:ext cx="10687961" cy="830997"/>
          </a:xfrm>
          <a:prstGeom prst="rect">
            <a:avLst/>
          </a:prstGeom>
          <a:noFill/>
        </p:spPr>
        <p:txBody>
          <a:bodyPr wrap="square" rtlCol="0">
            <a:spAutoFit/>
          </a:bodyPr>
          <a:lstStyle/>
          <a:p>
            <a:r>
              <a:rPr lang="en-US" sz="2400" dirty="0">
                <a:latin typeface="Abadi" panose="020B0604020104020204" pitchFamily="34" charset="0"/>
              </a:rPr>
              <a:t>Here, you can see the top 5 records of the launch sites that starts with ‘CCA’.  I used the ‘TOP’, ‘WHERE’, and ‘LIKE’ keywords to get this information.</a:t>
            </a:r>
            <a:endParaRPr lang="en-GB" sz="24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805C111-0529-DA8B-61BC-F108DEE30999}"/>
              </a:ext>
            </a:extLst>
          </p:cNvPr>
          <p:cNvPicPr>
            <a:picLocks noChangeAspect="1"/>
          </p:cNvPicPr>
          <p:nvPr/>
        </p:nvPicPr>
        <p:blipFill>
          <a:blip r:embed="rId3"/>
          <a:stretch>
            <a:fillRect/>
          </a:stretch>
        </p:blipFill>
        <p:spPr>
          <a:xfrm>
            <a:off x="770011" y="1686910"/>
            <a:ext cx="6892499" cy="4338663"/>
          </a:xfrm>
          <a:prstGeom prst="rect">
            <a:avLst/>
          </a:prstGeom>
        </p:spPr>
      </p:pic>
      <p:sp>
        <p:nvSpPr>
          <p:cNvPr id="7" name="TextBox 6">
            <a:extLst>
              <a:ext uri="{FF2B5EF4-FFF2-40B4-BE49-F238E27FC236}">
                <a16:creationId xmlns:a16="http://schemas.microsoft.com/office/drawing/2014/main" id="{A226DECF-AAF2-72B0-2460-3AEC6318BC9E}"/>
              </a:ext>
            </a:extLst>
          </p:cNvPr>
          <p:cNvSpPr txBox="1"/>
          <p:nvPr/>
        </p:nvSpPr>
        <p:spPr>
          <a:xfrm>
            <a:off x="7788166" y="1686910"/>
            <a:ext cx="3497445" cy="2677656"/>
          </a:xfrm>
          <a:prstGeom prst="rect">
            <a:avLst/>
          </a:prstGeom>
          <a:noFill/>
        </p:spPr>
        <p:txBody>
          <a:bodyPr wrap="square" rtlCol="0">
            <a:spAutoFit/>
          </a:bodyPr>
          <a:lstStyle/>
          <a:p>
            <a:r>
              <a:rPr lang="en-US" sz="2400" dirty="0">
                <a:latin typeface="Abadi" panose="020B0604020104020204" pitchFamily="34" charset="0"/>
              </a:rPr>
              <a:t>This screenshot shows the total payload mass carried by boosters launched by NASA (CRS). The total payload mass is 45,596kg.</a:t>
            </a:r>
          </a:p>
          <a:p>
            <a:endParaRPr lang="en-GB" sz="24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6AA50A-5D8B-9B8C-4110-702A8112DD62}"/>
              </a:ext>
            </a:extLst>
          </p:cNvPr>
          <p:cNvPicPr>
            <a:picLocks noChangeAspect="1"/>
          </p:cNvPicPr>
          <p:nvPr/>
        </p:nvPicPr>
        <p:blipFill rotWithShape="1">
          <a:blip r:embed="rId3"/>
          <a:srcRect t="10643"/>
          <a:stretch/>
        </p:blipFill>
        <p:spPr>
          <a:xfrm>
            <a:off x="770011" y="2033746"/>
            <a:ext cx="7628904" cy="3818400"/>
          </a:xfrm>
          <a:prstGeom prst="rect">
            <a:avLst/>
          </a:prstGeom>
        </p:spPr>
      </p:pic>
      <p:sp>
        <p:nvSpPr>
          <p:cNvPr id="7" name="TextBox 6">
            <a:extLst>
              <a:ext uri="{FF2B5EF4-FFF2-40B4-BE49-F238E27FC236}">
                <a16:creationId xmlns:a16="http://schemas.microsoft.com/office/drawing/2014/main" id="{4E434E1B-6FCD-08FC-8FB4-A2B5083BBE0A}"/>
              </a:ext>
            </a:extLst>
          </p:cNvPr>
          <p:cNvSpPr txBox="1"/>
          <p:nvPr/>
        </p:nvSpPr>
        <p:spPr>
          <a:xfrm>
            <a:off x="8544910" y="2049512"/>
            <a:ext cx="2877079" cy="1938992"/>
          </a:xfrm>
          <a:prstGeom prst="rect">
            <a:avLst/>
          </a:prstGeom>
          <a:noFill/>
        </p:spPr>
        <p:txBody>
          <a:bodyPr wrap="square" rtlCol="0">
            <a:spAutoFit/>
          </a:bodyPr>
          <a:lstStyle/>
          <a:p>
            <a:r>
              <a:rPr lang="en-US" sz="2400" dirty="0">
                <a:latin typeface="Abadi" panose="020B0604020104020204" pitchFamily="34" charset="0"/>
              </a:rPr>
              <a:t>This shows the average payload mass by F9 v1.1 booster which is 2928.</a:t>
            </a:r>
            <a:endParaRPr lang="en-GB" sz="24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E6872C-7991-6BE1-2552-68FD845DED16}"/>
              </a:ext>
            </a:extLst>
          </p:cNvPr>
          <p:cNvPicPr>
            <a:picLocks noChangeAspect="1"/>
          </p:cNvPicPr>
          <p:nvPr/>
        </p:nvPicPr>
        <p:blipFill>
          <a:blip r:embed="rId3"/>
          <a:stretch>
            <a:fillRect/>
          </a:stretch>
        </p:blipFill>
        <p:spPr>
          <a:xfrm>
            <a:off x="770010" y="1932698"/>
            <a:ext cx="6419065" cy="4026669"/>
          </a:xfrm>
          <a:prstGeom prst="rect">
            <a:avLst/>
          </a:prstGeom>
        </p:spPr>
      </p:pic>
      <p:sp>
        <p:nvSpPr>
          <p:cNvPr id="7" name="TextBox 6">
            <a:extLst>
              <a:ext uri="{FF2B5EF4-FFF2-40B4-BE49-F238E27FC236}">
                <a16:creationId xmlns:a16="http://schemas.microsoft.com/office/drawing/2014/main" id="{DCC829E7-B569-5E78-1A7F-9D58D29FDDEB}"/>
              </a:ext>
            </a:extLst>
          </p:cNvPr>
          <p:cNvSpPr txBox="1"/>
          <p:nvPr/>
        </p:nvSpPr>
        <p:spPr>
          <a:xfrm>
            <a:off x="7378262" y="1932698"/>
            <a:ext cx="3907349" cy="1569660"/>
          </a:xfrm>
          <a:prstGeom prst="rect">
            <a:avLst/>
          </a:prstGeom>
          <a:noFill/>
        </p:spPr>
        <p:txBody>
          <a:bodyPr wrap="square" rtlCol="0">
            <a:spAutoFit/>
          </a:bodyPr>
          <a:lstStyle/>
          <a:p>
            <a:r>
              <a:rPr lang="en-US" sz="2400" dirty="0">
                <a:latin typeface="Abadi" panose="020B0604020104020204" pitchFamily="34" charset="0"/>
              </a:rPr>
              <a:t>This shows the data for the first successful landing on the ground pad. The date is shown to be 2015-12-22</a:t>
            </a:r>
            <a:endParaRPr lang="en-GB" sz="24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DA55854-AC56-1ADB-ED7F-9FC3E9AC713E}"/>
              </a:ext>
            </a:extLst>
          </p:cNvPr>
          <p:cNvPicPr>
            <a:picLocks noChangeAspect="1"/>
          </p:cNvPicPr>
          <p:nvPr/>
        </p:nvPicPr>
        <p:blipFill>
          <a:blip r:embed="rId3"/>
          <a:stretch>
            <a:fillRect/>
          </a:stretch>
        </p:blipFill>
        <p:spPr>
          <a:xfrm>
            <a:off x="770011" y="1702658"/>
            <a:ext cx="7219827" cy="4523734"/>
          </a:xfrm>
          <a:prstGeom prst="rect">
            <a:avLst/>
          </a:prstGeom>
        </p:spPr>
      </p:pic>
      <p:sp>
        <p:nvSpPr>
          <p:cNvPr id="6" name="TextBox 5">
            <a:extLst>
              <a:ext uri="{FF2B5EF4-FFF2-40B4-BE49-F238E27FC236}">
                <a16:creationId xmlns:a16="http://schemas.microsoft.com/office/drawing/2014/main" id="{0FE0215F-825F-9D22-7E40-BA4733DF8C3E}"/>
              </a:ext>
            </a:extLst>
          </p:cNvPr>
          <p:cNvSpPr txBox="1"/>
          <p:nvPr/>
        </p:nvSpPr>
        <p:spPr>
          <a:xfrm>
            <a:off x="8182303" y="1702658"/>
            <a:ext cx="3103308" cy="2677656"/>
          </a:xfrm>
          <a:prstGeom prst="rect">
            <a:avLst/>
          </a:prstGeom>
          <a:noFill/>
        </p:spPr>
        <p:txBody>
          <a:bodyPr wrap="square" rtlCol="0">
            <a:spAutoFit/>
          </a:bodyPr>
          <a:lstStyle/>
          <a:p>
            <a:r>
              <a:rPr lang="en-US" sz="2400" dirty="0">
                <a:latin typeface="Abadi" panose="020B0604020104020204" pitchFamily="34" charset="0"/>
              </a:rPr>
              <a:t>This shows the boosters which have successfully landed on a drone ship with a payload mass between 4000 and 6000.</a:t>
            </a:r>
            <a:endParaRPr lang="en-GB" sz="24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88684" y="1213945"/>
            <a:ext cx="10687961" cy="53760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E7185932-3028-E006-6E12-40F68A06C24D}"/>
              </a:ext>
            </a:extLst>
          </p:cNvPr>
          <p:cNvSpPr txBox="1">
            <a:spLocks/>
          </p:cNvSpPr>
          <p:nvPr/>
        </p:nvSpPr>
        <p:spPr>
          <a:xfrm>
            <a:off x="818712" y="1434661"/>
            <a:ext cx="7127109" cy="51553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methodologies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through API</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Collection with Web Scraping</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Data Wrangling (Manipulation)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SQL</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with Data Visualization</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Interactive Visual Analytics with Folium</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Machine Learning Prediction</a:t>
            </a:r>
            <a:br>
              <a:rPr lang="en-US" sz="1800" dirty="0">
                <a:solidFill>
                  <a:schemeClr val="tx1"/>
                </a:solidFill>
                <a:latin typeface="Abadi" panose="020B0604020104020204" pitchFamily="34" charset="0"/>
              </a:rPr>
            </a:br>
            <a:endParaRPr lang="en-US" sz="1800" b="1" dirty="0">
              <a:solidFill>
                <a:schemeClr val="tx1"/>
              </a:solidFill>
              <a:latin typeface="Abadi" panose="020B0604020104020204" pitchFamily="34" charset="0"/>
            </a:endParaRPr>
          </a:p>
          <a:p>
            <a:pPr defTabSz="457200">
              <a:spcBef>
                <a:spcPct val="20000"/>
              </a:spcBef>
              <a:spcAft>
                <a:spcPts val="600"/>
              </a:spcAft>
              <a:buClr>
                <a:schemeClr val="accent1"/>
              </a:buClr>
              <a:buFont typeface="Arial" panose="020B0604020202020204" pitchFamily="34" charset="0"/>
              <a:buChar char="•"/>
            </a:pPr>
            <a:r>
              <a:rPr lang="en-US" sz="1800" b="1" dirty="0">
                <a:solidFill>
                  <a:schemeClr val="tx1"/>
                </a:solidFill>
                <a:latin typeface="Abadi" panose="020B0604020104020204" pitchFamily="34" charset="0"/>
              </a:rPr>
              <a:t>Summary of all results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Exploratory Data Analysis result</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Screenshots of interactive analytics</a:t>
            </a:r>
          </a:p>
          <a:p>
            <a:pPr lvl="1" defTabSz="457200">
              <a:spcBef>
                <a:spcPct val="20000"/>
              </a:spcBef>
              <a:spcAft>
                <a:spcPts val="600"/>
              </a:spcAft>
              <a:buClr>
                <a:schemeClr val="accent1"/>
              </a:buClr>
              <a:buFont typeface="Arial" panose="020B0604020202020204" pitchFamily="34" charset="0"/>
              <a:buChar char="•"/>
            </a:pPr>
            <a:r>
              <a:rPr lang="en-US" sz="1800" dirty="0">
                <a:solidFill>
                  <a:schemeClr val="tx1"/>
                </a:solidFill>
                <a:latin typeface="Abadi" panose="020B0604020104020204" pitchFamily="34" charset="0"/>
              </a:rPr>
              <a:t>Predictive Analytics result</a:t>
            </a:r>
          </a:p>
          <a:p>
            <a:pPr marL="0" indent="0" defTabSz="457200">
              <a:spcBef>
                <a:spcPct val="20000"/>
              </a:spcBef>
              <a:spcAft>
                <a:spcPts val="600"/>
              </a:spcAft>
              <a:buClr>
                <a:schemeClr val="accent1"/>
              </a:buClr>
              <a:buNone/>
            </a:pP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C1527A5-A824-EB04-E2E8-1DF120D0D4F3}"/>
              </a:ext>
            </a:extLst>
          </p:cNvPr>
          <p:cNvPicPr>
            <a:picLocks noChangeAspect="1"/>
          </p:cNvPicPr>
          <p:nvPr/>
        </p:nvPicPr>
        <p:blipFill>
          <a:blip r:embed="rId3"/>
          <a:stretch>
            <a:fillRect/>
          </a:stretch>
        </p:blipFill>
        <p:spPr>
          <a:xfrm>
            <a:off x="770011" y="1631903"/>
            <a:ext cx="6624017" cy="4795308"/>
          </a:xfrm>
          <a:prstGeom prst="rect">
            <a:avLst/>
          </a:prstGeom>
        </p:spPr>
      </p:pic>
      <p:sp>
        <p:nvSpPr>
          <p:cNvPr id="7" name="TextBox 6">
            <a:extLst>
              <a:ext uri="{FF2B5EF4-FFF2-40B4-BE49-F238E27FC236}">
                <a16:creationId xmlns:a16="http://schemas.microsoft.com/office/drawing/2014/main" id="{CD13BF26-E0EB-7CB6-DACA-C6444EF44B3F}"/>
              </a:ext>
            </a:extLst>
          </p:cNvPr>
          <p:cNvSpPr txBox="1"/>
          <p:nvPr/>
        </p:nvSpPr>
        <p:spPr>
          <a:xfrm>
            <a:off x="7630510" y="1631903"/>
            <a:ext cx="3655101" cy="2308324"/>
          </a:xfrm>
          <a:prstGeom prst="rect">
            <a:avLst/>
          </a:prstGeom>
          <a:noFill/>
        </p:spPr>
        <p:txBody>
          <a:bodyPr wrap="square" rtlCol="0">
            <a:spAutoFit/>
          </a:bodyPr>
          <a:lstStyle/>
          <a:p>
            <a:r>
              <a:rPr lang="en-US" sz="2400" dirty="0">
                <a:latin typeface="Abadi" panose="020B0604020104020204" pitchFamily="34" charset="0"/>
              </a:rPr>
              <a:t>This shows the number of successful and failed mission outcomes. Here, we have 100 successful missions and just 1 failed missions.</a:t>
            </a:r>
            <a:endParaRPr lang="en-GB" sz="24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FED5286-0C2A-7469-5DE8-192C5934A5AE}"/>
              </a:ext>
            </a:extLst>
          </p:cNvPr>
          <p:cNvPicPr>
            <a:picLocks noChangeAspect="1"/>
          </p:cNvPicPr>
          <p:nvPr/>
        </p:nvPicPr>
        <p:blipFill>
          <a:blip r:embed="rId3"/>
          <a:stretch>
            <a:fillRect/>
          </a:stretch>
        </p:blipFill>
        <p:spPr>
          <a:xfrm>
            <a:off x="770011" y="1406835"/>
            <a:ext cx="6258798" cy="5020376"/>
          </a:xfrm>
          <a:prstGeom prst="rect">
            <a:avLst/>
          </a:prstGeom>
        </p:spPr>
      </p:pic>
      <p:sp>
        <p:nvSpPr>
          <p:cNvPr id="7" name="TextBox 6">
            <a:extLst>
              <a:ext uri="{FF2B5EF4-FFF2-40B4-BE49-F238E27FC236}">
                <a16:creationId xmlns:a16="http://schemas.microsoft.com/office/drawing/2014/main" id="{C320AFF3-0123-D651-4FC6-E4C5205296B1}"/>
              </a:ext>
            </a:extLst>
          </p:cNvPr>
          <p:cNvSpPr txBox="1"/>
          <p:nvPr/>
        </p:nvSpPr>
        <p:spPr>
          <a:xfrm>
            <a:off x="7173310" y="1406835"/>
            <a:ext cx="4112301" cy="1200329"/>
          </a:xfrm>
          <a:prstGeom prst="rect">
            <a:avLst/>
          </a:prstGeom>
          <a:noFill/>
        </p:spPr>
        <p:txBody>
          <a:bodyPr wrap="square" rtlCol="0">
            <a:spAutoFit/>
          </a:bodyPr>
          <a:lstStyle/>
          <a:p>
            <a:r>
              <a:rPr lang="en-US" sz="2400" dirty="0">
                <a:latin typeface="Abadi" panose="020B0604020104020204" pitchFamily="34" charset="0"/>
              </a:rPr>
              <a:t>This shows the boosters that carried the maximum payload. We have 12 of them listed.</a:t>
            </a:r>
            <a:endParaRPr lang="en-GB" sz="24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D42DEC-EB40-6808-DE07-EED1C5815ADC}"/>
              </a:ext>
            </a:extLst>
          </p:cNvPr>
          <p:cNvPicPr>
            <a:picLocks noChangeAspect="1"/>
          </p:cNvPicPr>
          <p:nvPr/>
        </p:nvPicPr>
        <p:blipFill>
          <a:blip r:embed="rId3"/>
          <a:stretch>
            <a:fillRect/>
          </a:stretch>
        </p:blipFill>
        <p:spPr>
          <a:xfrm>
            <a:off x="770011" y="1446291"/>
            <a:ext cx="8698337" cy="3965418"/>
          </a:xfrm>
          <a:prstGeom prst="rect">
            <a:avLst/>
          </a:prstGeom>
        </p:spPr>
      </p:pic>
      <p:sp>
        <p:nvSpPr>
          <p:cNvPr id="7" name="TextBox 6">
            <a:extLst>
              <a:ext uri="{FF2B5EF4-FFF2-40B4-BE49-F238E27FC236}">
                <a16:creationId xmlns:a16="http://schemas.microsoft.com/office/drawing/2014/main" id="{2F885B02-F322-5821-D2F3-CCC3C028EB00}"/>
              </a:ext>
            </a:extLst>
          </p:cNvPr>
          <p:cNvSpPr txBox="1"/>
          <p:nvPr/>
        </p:nvSpPr>
        <p:spPr>
          <a:xfrm>
            <a:off x="770011" y="5411709"/>
            <a:ext cx="8153272" cy="830997"/>
          </a:xfrm>
          <a:prstGeom prst="rect">
            <a:avLst/>
          </a:prstGeom>
          <a:noFill/>
        </p:spPr>
        <p:txBody>
          <a:bodyPr wrap="square" rtlCol="0">
            <a:spAutoFit/>
          </a:bodyPr>
          <a:lstStyle/>
          <a:p>
            <a:r>
              <a:rPr lang="en-US" sz="2400" dirty="0">
                <a:latin typeface="Abadi" panose="020B0604020104020204" pitchFamily="34" charset="0"/>
              </a:rPr>
              <a:t>This shows the launch records for 2015. Here, we have just 2 records from 2015.</a:t>
            </a:r>
            <a:endParaRPr lang="en-GB" sz="24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B0B8E6-CD48-4753-F8E7-B6BE1C76EC59}"/>
              </a:ext>
            </a:extLst>
          </p:cNvPr>
          <p:cNvPicPr>
            <a:picLocks noChangeAspect="1"/>
          </p:cNvPicPr>
          <p:nvPr/>
        </p:nvPicPr>
        <p:blipFill>
          <a:blip r:embed="rId3"/>
          <a:stretch>
            <a:fillRect/>
          </a:stretch>
        </p:blipFill>
        <p:spPr>
          <a:xfrm>
            <a:off x="770011" y="1767304"/>
            <a:ext cx="6892030" cy="4552046"/>
          </a:xfrm>
          <a:prstGeom prst="rect">
            <a:avLst/>
          </a:prstGeom>
        </p:spPr>
      </p:pic>
      <p:sp>
        <p:nvSpPr>
          <p:cNvPr id="7" name="TextBox 6">
            <a:extLst>
              <a:ext uri="{FF2B5EF4-FFF2-40B4-BE49-F238E27FC236}">
                <a16:creationId xmlns:a16="http://schemas.microsoft.com/office/drawing/2014/main" id="{2F0FCD8E-78A1-6811-D7C1-25811F1E4A94}"/>
              </a:ext>
            </a:extLst>
          </p:cNvPr>
          <p:cNvSpPr txBox="1"/>
          <p:nvPr/>
        </p:nvSpPr>
        <p:spPr>
          <a:xfrm>
            <a:off x="7835462" y="1767304"/>
            <a:ext cx="3450149" cy="1938992"/>
          </a:xfrm>
          <a:prstGeom prst="rect">
            <a:avLst/>
          </a:prstGeom>
          <a:noFill/>
        </p:spPr>
        <p:txBody>
          <a:bodyPr wrap="square" rtlCol="0">
            <a:spAutoFit/>
          </a:bodyPr>
          <a:lstStyle/>
          <a:p>
            <a:r>
              <a:rPr lang="en-US" sz="2400" dirty="0">
                <a:latin typeface="Abadi" panose="020B0604020104020204" pitchFamily="34" charset="0"/>
              </a:rPr>
              <a:t>This shows the count of successful landing outcomes between 04-06-2010 and 20-03-2017.</a:t>
            </a:r>
            <a:endParaRPr lang="en-GB"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8" name="Picture 7">
            <a:extLst>
              <a:ext uri="{FF2B5EF4-FFF2-40B4-BE49-F238E27FC236}">
                <a16:creationId xmlns:a16="http://schemas.microsoft.com/office/drawing/2014/main" id="{6D74E6CC-41D9-367B-4EE2-522E21DA7256}"/>
              </a:ext>
            </a:extLst>
          </p:cNvPr>
          <p:cNvPicPr>
            <a:picLocks noChangeAspect="1"/>
          </p:cNvPicPr>
          <p:nvPr/>
        </p:nvPicPr>
        <p:blipFill>
          <a:blip r:embed="rId3"/>
          <a:stretch>
            <a:fillRect/>
          </a:stretch>
        </p:blipFill>
        <p:spPr>
          <a:xfrm>
            <a:off x="1050304" y="1468459"/>
            <a:ext cx="9955014" cy="518232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10" name="Picture 9">
            <a:extLst>
              <a:ext uri="{FF2B5EF4-FFF2-40B4-BE49-F238E27FC236}">
                <a16:creationId xmlns:a16="http://schemas.microsoft.com/office/drawing/2014/main" id="{EB53403F-2D4B-9E72-5860-4CFB53F7B4A0}"/>
              </a:ext>
            </a:extLst>
          </p:cNvPr>
          <p:cNvPicPr>
            <a:picLocks noChangeAspect="1"/>
          </p:cNvPicPr>
          <p:nvPr/>
        </p:nvPicPr>
        <p:blipFill>
          <a:blip r:embed="rId3"/>
          <a:stretch>
            <a:fillRect/>
          </a:stretch>
        </p:blipFill>
        <p:spPr>
          <a:xfrm>
            <a:off x="1173102" y="1294220"/>
            <a:ext cx="3455148" cy="2657806"/>
          </a:xfrm>
          <a:prstGeom prst="rect">
            <a:avLst/>
          </a:prstGeom>
        </p:spPr>
      </p:pic>
      <p:pic>
        <p:nvPicPr>
          <p:cNvPr id="12" name="Picture 11">
            <a:extLst>
              <a:ext uri="{FF2B5EF4-FFF2-40B4-BE49-F238E27FC236}">
                <a16:creationId xmlns:a16="http://schemas.microsoft.com/office/drawing/2014/main" id="{DEAAD73C-9433-21C2-D18B-D86591007B55}"/>
              </a:ext>
            </a:extLst>
          </p:cNvPr>
          <p:cNvPicPr>
            <a:picLocks noChangeAspect="1"/>
          </p:cNvPicPr>
          <p:nvPr/>
        </p:nvPicPr>
        <p:blipFill>
          <a:blip r:embed="rId4"/>
          <a:stretch>
            <a:fillRect/>
          </a:stretch>
        </p:blipFill>
        <p:spPr>
          <a:xfrm>
            <a:off x="4644023" y="1294220"/>
            <a:ext cx="3455148" cy="2657807"/>
          </a:xfrm>
          <a:prstGeom prst="rect">
            <a:avLst/>
          </a:prstGeom>
        </p:spPr>
      </p:pic>
      <p:pic>
        <p:nvPicPr>
          <p:cNvPr id="14" name="Picture 13">
            <a:extLst>
              <a:ext uri="{FF2B5EF4-FFF2-40B4-BE49-F238E27FC236}">
                <a16:creationId xmlns:a16="http://schemas.microsoft.com/office/drawing/2014/main" id="{C5D95C91-0A0C-9045-FD08-BFB945F80873}"/>
              </a:ext>
            </a:extLst>
          </p:cNvPr>
          <p:cNvPicPr>
            <a:picLocks noChangeAspect="1"/>
          </p:cNvPicPr>
          <p:nvPr/>
        </p:nvPicPr>
        <p:blipFill>
          <a:blip r:embed="rId5"/>
          <a:stretch>
            <a:fillRect/>
          </a:stretch>
        </p:blipFill>
        <p:spPr>
          <a:xfrm>
            <a:off x="1188873" y="3952026"/>
            <a:ext cx="3455148" cy="2791278"/>
          </a:xfrm>
          <a:prstGeom prst="rect">
            <a:avLst/>
          </a:prstGeom>
        </p:spPr>
      </p:pic>
      <p:pic>
        <p:nvPicPr>
          <p:cNvPr id="16" name="Picture 15">
            <a:extLst>
              <a:ext uri="{FF2B5EF4-FFF2-40B4-BE49-F238E27FC236}">
                <a16:creationId xmlns:a16="http://schemas.microsoft.com/office/drawing/2014/main" id="{C3163BDF-99FA-5942-6C32-D05CFF7E6C50}"/>
              </a:ext>
            </a:extLst>
          </p:cNvPr>
          <p:cNvPicPr>
            <a:picLocks noChangeAspect="1"/>
          </p:cNvPicPr>
          <p:nvPr/>
        </p:nvPicPr>
        <p:blipFill>
          <a:blip r:embed="rId6"/>
          <a:stretch>
            <a:fillRect/>
          </a:stretch>
        </p:blipFill>
        <p:spPr>
          <a:xfrm>
            <a:off x="4644017" y="3952027"/>
            <a:ext cx="3455148" cy="2905973"/>
          </a:xfrm>
          <a:prstGeom prst="rect">
            <a:avLst/>
          </a:prstGeom>
        </p:spPr>
      </p:pic>
      <p:sp>
        <p:nvSpPr>
          <p:cNvPr id="17" name="TextBox 16">
            <a:extLst>
              <a:ext uri="{FF2B5EF4-FFF2-40B4-BE49-F238E27FC236}">
                <a16:creationId xmlns:a16="http://schemas.microsoft.com/office/drawing/2014/main" id="{6084E854-0C03-0124-AC6C-CF05DA3F3114}"/>
              </a:ext>
            </a:extLst>
          </p:cNvPr>
          <p:cNvSpPr txBox="1"/>
          <p:nvPr/>
        </p:nvSpPr>
        <p:spPr>
          <a:xfrm>
            <a:off x="770011" y="538650"/>
            <a:ext cx="10515600" cy="584775"/>
          </a:xfrm>
          <a:prstGeom prst="rect">
            <a:avLst/>
          </a:prstGeom>
          <a:noFill/>
        </p:spPr>
        <p:txBody>
          <a:bodyPr wrap="square" rtlCol="0">
            <a:spAutoFit/>
          </a:bodyPr>
          <a:lstStyle/>
          <a:p>
            <a:r>
              <a:rPr lang="en-US" sz="3200" dirty="0">
                <a:solidFill>
                  <a:schemeClr val="accent1"/>
                </a:solidFill>
              </a:rPr>
              <a:t>Successful and Failed Launches at different launch sites</a:t>
            </a:r>
            <a:endParaRPr lang="en-GB" sz="3200" dirty="0">
              <a:solidFill>
                <a:schemeClr val="accent1"/>
              </a:solidFill>
            </a:endParaRPr>
          </a:p>
        </p:txBody>
      </p:sp>
      <p:sp>
        <p:nvSpPr>
          <p:cNvPr id="18" name="TextBox 17">
            <a:extLst>
              <a:ext uri="{FF2B5EF4-FFF2-40B4-BE49-F238E27FC236}">
                <a16:creationId xmlns:a16="http://schemas.microsoft.com/office/drawing/2014/main" id="{9EEBDCB2-A590-3ED9-2022-66E865E3C855}"/>
              </a:ext>
            </a:extLst>
          </p:cNvPr>
          <p:cNvSpPr txBox="1"/>
          <p:nvPr/>
        </p:nvSpPr>
        <p:spPr>
          <a:xfrm>
            <a:off x="8213834" y="1434662"/>
            <a:ext cx="3071777" cy="2308324"/>
          </a:xfrm>
          <a:prstGeom prst="rect">
            <a:avLst/>
          </a:prstGeom>
          <a:noFill/>
        </p:spPr>
        <p:txBody>
          <a:bodyPr wrap="square" rtlCol="0">
            <a:spAutoFit/>
          </a:bodyPr>
          <a:lstStyle/>
          <a:p>
            <a:r>
              <a:rPr lang="en-US" sz="2400" dirty="0">
                <a:latin typeface="Abadi" panose="020B0604020104020204" pitchFamily="34" charset="0"/>
              </a:rPr>
              <a:t>The following screenshots shows the different launch sites with successful launches in green and failed launches in red.</a:t>
            </a:r>
            <a:endParaRPr lang="en-GB" sz="2400" dirty="0">
              <a:latin typeface="Abadi" panose="020B0604020104020204" pitchFamily="34" charset="0"/>
            </a:endParaRPr>
          </a:p>
        </p:txBody>
      </p:sp>
      <p:sp>
        <p:nvSpPr>
          <p:cNvPr id="21" name="TextBox 20">
            <a:extLst>
              <a:ext uri="{FF2B5EF4-FFF2-40B4-BE49-F238E27FC236}">
                <a16:creationId xmlns:a16="http://schemas.microsoft.com/office/drawing/2014/main" id="{58BE1D82-9CF3-1F17-5A63-FD9B0FFEC5F8}"/>
              </a:ext>
            </a:extLst>
          </p:cNvPr>
          <p:cNvSpPr txBox="1"/>
          <p:nvPr/>
        </p:nvSpPr>
        <p:spPr>
          <a:xfrm>
            <a:off x="1529255" y="6319350"/>
            <a:ext cx="2427890"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SLC40</a:t>
            </a:r>
            <a:endParaRPr lang="en-GB" b="1" dirty="0">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6F9E9E44-DBDA-4F95-45BC-E6ADB16FAF8A}"/>
              </a:ext>
            </a:extLst>
          </p:cNvPr>
          <p:cNvSpPr txBox="1"/>
          <p:nvPr/>
        </p:nvSpPr>
        <p:spPr>
          <a:xfrm>
            <a:off x="5330893" y="6427211"/>
            <a:ext cx="1858183"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CCAFS LC 40</a:t>
            </a:r>
            <a:endParaRPr lang="en-GB" b="1" dirty="0">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89D2B76C-3477-0D3D-11C5-AC0B0706F1D6}"/>
              </a:ext>
            </a:extLst>
          </p:cNvPr>
          <p:cNvSpPr txBox="1"/>
          <p:nvPr/>
        </p:nvSpPr>
        <p:spPr>
          <a:xfrm>
            <a:off x="1749972" y="3367251"/>
            <a:ext cx="209681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KSC LC 39A</a:t>
            </a:r>
            <a:endParaRPr lang="en-GB" b="1" dirty="0">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53D26C20-3262-5854-95AE-D59ACE936B0E}"/>
              </a:ext>
            </a:extLst>
          </p:cNvPr>
          <p:cNvSpPr txBox="1"/>
          <p:nvPr/>
        </p:nvSpPr>
        <p:spPr>
          <a:xfrm>
            <a:off x="5205120" y="3429000"/>
            <a:ext cx="198395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VAFB SLC 4E</a:t>
            </a:r>
            <a:endParaRPr lang="en-GB"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to Markers distance</a:t>
            </a:r>
          </a:p>
        </p:txBody>
      </p:sp>
      <p:pic>
        <p:nvPicPr>
          <p:cNvPr id="7" name="Picture 6">
            <a:extLst>
              <a:ext uri="{FF2B5EF4-FFF2-40B4-BE49-F238E27FC236}">
                <a16:creationId xmlns:a16="http://schemas.microsoft.com/office/drawing/2014/main" id="{62A224E6-6FC3-59CD-CE62-34CFD411EBD1}"/>
              </a:ext>
            </a:extLst>
          </p:cNvPr>
          <p:cNvPicPr>
            <a:picLocks noChangeAspect="1"/>
          </p:cNvPicPr>
          <p:nvPr/>
        </p:nvPicPr>
        <p:blipFill rotWithShape="1">
          <a:blip r:embed="rId3"/>
          <a:srcRect l="1915"/>
          <a:stretch/>
        </p:blipFill>
        <p:spPr>
          <a:xfrm>
            <a:off x="770010" y="1384661"/>
            <a:ext cx="10013603" cy="2745905"/>
          </a:xfrm>
          <a:prstGeom prst="rect">
            <a:avLst/>
          </a:prstGeom>
        </p:spPr>
      </p:pic>
      <p:pic>
        <p:nvPicPr>
          <p:cNvPr id="10" name="Picture 9">
            <a:extLst>
              <a:ext uri="{FF2B5EF4-FFF2-40B4-BE49-F238E27FC236}">
                <a16:creationId xmlns:a16="http://schemas.microsoft.com/office/drawing/2014/main" id="{BD831307-D391-64BD-AFCF-4E064157396B}"/>
              </a:ext>
            </a:extLst>
          </p:cNvPr>
          <p:cNvPicPr>
            <a:picLocks noChangeAspect="1"/>
          </p:cNvPicPr>
          <p:nvPr/>
        </p:nvPicPr>
        <p:blipFill>
          <a:blip r:embed="rId4"/>
          <a:stretch>
            <a:fillRect/>
          </a:stretch>
        </p:blipFill>
        <p:spPr>
          <a:xfrm>
            <a:off x="770010" y="4130566"/>
            <a:ext cx="3219899" cy="2581635"/>
          </a:xfrm>
          <a:prstGeom prst="rect">
            <a:avLst/>
          </a:prstGeom>
        </p:spPr>
      </p:pic>
      <p:pic>
        <p:nvPicPr>
          <p:cNvPr id="12" name="Picture 11">
            <a:extLst>
              <a:ext uri="{FF2B5EF4-FFF2-40B4-BE49-F238E27FC236}">
                <a16:creationId xmlns:a16="http://schemas.microsoft.com/office/drawing/2014/main" id="{D5A3A3C8-6457-34FA-ED42-B66C0455079B}"/>
              </a:ext>
            </a:extLst>
          </p:cNvPr>
          <p:cNvPicPr>
            <a:picLocks noChangeAspect="1"/>
          </p:cNvPicPr>
          <p:nvPr/>
        </p:nvPicPr>
        <p:blipFill>
          <a:blip r:embed="rId5"/>
          <a:stretch>
            <a:fillRect/>
          </a:stretch>
        </p:blipFill>
        <p:spPr>
          <a:xfrm>
            <a:off x="3989909" y="4166399"/>
            <a:ext cx="6793704" cy="254580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sites</a:t>
            </a:r>
          </a:p>
        </p:txBody>
      </p:sp>
      <p:pic>
        <p:nvPicPr>
          <p:cNvPr id="4" name="Picture 3">
            <a:extLst>
              <a:ext uri="{FF2B5EF4-FFF2-40B4-BE49-F238E27FC236}">
                <a16:creationId xmlns:a16="http://schemas.microsoft.com/office/drawing/2014/main" id="{52AB09C6-3A06-6FC2-F626-291D5C5E0CEE}"/>
              </a:ext>
            </a:extLst>
          </p:cNvPr>
          <p:cNvPicPr>
            <a:picLocks noChangeAspect="1"/>
          </p:cNvPicPr>
          <p:nvPr/>
        </p:nvPicPr>
        <p:blipFill rotWithShape="1">
          <a:blip r:embed="rId3"/>
          <a:srcRect t="21988"/>
          <a:stretch/>
        </p:blipFill>
        <p:spPr>
          <a:xfrm>
            <a:off x="443285" y="1650259"/>
            <a:ext cx="11305429" cy="47769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03131"/>
            <a:ext cx="10754781" cy="51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project is focused on the commercial space transport service, SpaceX, who have relatively succeeded in the space program due to their relatively inexpensive rocket launches. The aim of the project is to use the SpaceX datasets to determine the cost of a launch by predicting if the first stage of the rocket would land. The data sets were collected via an API. I used SQL and Python primarily for the whole project. Data Wrangling and EDA and visualization were done to understand some of the variables in the dataset. Folium was used in plotting the sites of the launches and other relative information. Finally, a Machine Learning model was created to predict the success of failure of each rocker launches using different classification algorithms.</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 results gotten would be presented in details in the subsequent slides for your perusal.</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a:t>
            </a:r>
          </a:p>
        </p:txBody>
      </p:sp>
      <p:pic>
        <p:nvPicPr>
          <p:cNvPr id="4" name="Picture 3">
            <a:extLst>
              <a:ext uri="{FF2B5EF4-FFF2-40B4-BE49-F238E27FC236}">
                <a16:creationId xmlns:a16="http://schemas.microsoft.com/office/drawing/2014/main" id="{4B39080C-F92B-C709-4DCE-3CF6E88680C4}"/>
              </a:ext>
            </a:extLst>
          </p:cNvPr>
          <p:cNvPicPr>
            <a:picLocks noChangeAspect="1"/>
          </p:cNvPicPr>
          <p:nvPr/>
        </p:nvPicPr>
        <p:blipFill rotWithShape="1">
          <a:blip r:embed="rId3"/>
          <a:srcRect b="2863"/>
          <a:stretch/>
        </p:blipFill>
        <p:spPr>
          <a:xfrm>
            <a:off x="362607" y="1454754"/>
            <a:ext cx="11095365" cy="47253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4864D7B4-B8B3-37D9-43AC-8B294FA0B372}"/>
              </a:ext>
            </a:extLst>
          </p:cNvPr>
          <p:cNvPicPr>
            <a:picLocks noChangeAspect="1"/>
          </p:cNvPicPr>
          <p:nvPr/>
        </p:nvPicPr>
        <p:blipFill>
          <a:blip r:embed="rId3"/>
          <a:stretch>
            <a:fillRect/>
          </a:stretch>
        </p:blipFill>
        <p:spPr>
          <a:xfrm>
            <a:off x="579848" y="1433776"/>
            <a:ext cx="11032303" cy="49934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CC8B1D6-85C2-8F51-A8A3-2F3A0328F565}"/>
              </a:ext>
            </a:extLst>
          </p:cNvPr>
          <p:cNvPicPr>
            <a:picLocks noChangeAspect="1"/>
          </p:cNvPicPr>
          <p:nvPr/>
        </p:nvPicPr>
        <p:blipFill>
          <a:blip r:embed="rId3"/>
          <a:stretch>
            <a:fillRect/>
          </a:stretch>
        </p:blipFill>
        <p:spPr>
          <a:xfrm>
            <a:off x="770011" y="1655070"/>
            <a:ext cx="6189047" cy="4772141"/>
          </a:xfrm>
          <a:prstGeom prst="rect">
            <a:avLst/>
          </a:prstGeom>
        </p:spPr>
      </p:pic>
      <p:sp>
        <p:nvSpPr>
          <p:cNvPr id="7" name="TextBox 6">
            <a:extLst>
              <a:ext uri="{FF2B5EF4-FFF2-40B4-BE49-F238E27FC236}">
                <a16:creationId xmlns:a16="http://schemas.microsoft.com/office/drawing/2014/main" id="{C00E7BA6-8907-4EE0-B2C1-C0DDD72A938F}"/>
              </a:ext>
            </a:extLst>
          </p:cNvPr>
          <p:cNvSpPr txBox="1"/>
          <p:nvPr/>
        </p:nvSpPr>
        <p:spPr>
          <a:xfrm>
            <a:off x="7126014" y="1655070"/>
            <a:ext cx="4159597" cy="1938992"/>
          </a:xfrm>
          <a:prstGeom prst="rect">
            <a:avLst/>
          </a:prstGeom>
          <a:noFill/>
        </p:spPr>
        <p:txBody>
          <a:bodyPr wrap="square" rtlCol="0">
            <a:spAutoFit/>
          </a:bodyPr>
          <a:lstStyle/>
          <a:p>
            <a:r>
              <a:rPr lang="en-US" sz="2400" dirty="0">
                <a:latin typeface="Abadi" panose="020B0604020104020204" pitchFamily="34" charset="0"/>
              </a:rPr>
              <a:t>From the chart, you can see that out of all the classification algorithms, the decision tree algorithm had the best accuracy score.</a:t>
            </a:r>
            <a:endParaRPr lang="en-GB" sz="2400"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E09941-5955-56B0-6593-E482BE9C93E7}"/>
              </a:ext>
            </a:extLst>
          </p:cNvPr>
          <p:cNvPicPr>
            <a:picLocks noChangeAspect="1"/>
          </p:cNvPicPr>
          <p:nvPr/>
        </p:nvPicPr>
        <p:blipFill>
          <a:blip r:embed="rId3"/>
          <a:stretch>
            <a:fillRect/>
          </a:stretch>
        </p:blipFill>
        <p:spPr>
          <a:xfrm>
            <a:off x="770010" y="1536012"/>
            <a:ext cx="5850223" cy="5053974"/>
          </a:xfrm>
          <a:prstGeom prst="rect">
            <a:avLst/>
          </a:prstGeom>
        </p:spPr>
      </p:pic>
      <p:sp>
        <p:nvSpPr>
          <p:cNvPr id="6" name="TextBox 5">
            <a:extLst>
              <a:ext uri="{FF2B5EF4-FFF2-40B4-BE49-F238E27FC236}">
                <a16:creationId xmlns:a16="http://schemas.microsoft.com/office/drawing/2014/main" id="{E06137BF-29A0-CE93-5CC4-E4C31B643FD8}"/>
              </a:ext>
            </a:extLst>
          </p:cNvPr>
          <p:cNvSpPr txBox="1"/>
          <p:nvPr/>
        </p:nvSpPr>
        <p:spPr>
          <a:xfrm>
            <a:off x="6810703" y="1536012"/>
            <a:ext cx="4474908" cy="3785652"/>
          </a:xfrm>
          <a:prstGeom prst="rect">
            <a:avLst/>
          </a:prstGeom>
          <a:noFill/>
        </p:spPr>
        <p:txBody>
          <a:bodyPr wrap="square" rtlCol="0">
            <a:spAutoFit/>
          </a:bodyPr>
          <a:lstStyle/>
          <a:p>
            <a:r>
              <a:rPr lang="en-US" sz="2400" dirty="0">
                <a:latin typeface="Abadi" panose="020B0604020104020204" pitchFamily="34" charset="0"/>
              </a:rPr>
              <a:t>The confusion matrix was plotted for the best performing model (Decision tree classifier) showing the True Positives, False positives, True Negatives and False Negatives.</a:t>
            </a:r>
          </a:p>
          <a:p>
            <a:r>
              <a:rPr lang="en-US" sz="2400" dirty="0">
                <a:latin typeface="Abadi" panose="020B0604020104020204" pitchFamily="34" charset="0"/>
              </a:rPr>
              <a:t>True Positives: 12</a:t>
            </a:r>
          </a:p>
          <a:p>
            <a:r>
              <a:rPr lang="en-US" sz="2400" dirty="0">
                <a:latin typeface="Abadi" panose="020B0604020104020204" pitchFamily="34" charset="0"/>
              </a:rPr>
              <a:t>True Negatives: 3</a:t>
            </a:r>
          </a:p>
          <a:p>
            <a:r>
              <a:rPr lang="en-US" sz="2400" dirty="0">
                <a:latin typeface="Abadi" panose="020B0604020104020204" pitchFamily="34" charset="0"/>
              </a:rPr>
              <a:t>False Positives: 3</a:t>
            </a:r>
          </a:p>
          <a:p>
            <a:r>
              <a:rPr lang="en-US" sz="2400" dirty="0">
                <a:latin typeface="Abadi" panose="020B0604020104020204" pitchFamily="34" charset="0"/>
              </a:rPr>
              <a:t>False Negatives: 0</a:t>
            </a:r>
            <a:endParaRPr lang="en-GB" sz="2400"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by web scraping and via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pandas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65253" y="1503082"/>
            <a:ext cx="4616995" cy="168155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https://github.com/emmanuelani/ibm_ds_capstone/blob/master/jupyter-labs-spacex-data-collection-api.ipynb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0" y="538650"/>
            <a:ext cx="11285611"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Data Collection – SpaceX API</a:t>
            </a:r>
          </a:p>
        </p:txBody>
      </p:sp>
      <p:pic>
        <p:nvPicPr>
          <p:cNvPr id="7" name="Picture 6">
            <a:extLst>
              <a:ext uri="{FF2B5EF4-FFF2-40B4-BE49-F238E27FC236}">
                <a16:creationId xmlns:a16="http://schemas.microsoft.com/office/drawing/2014/main" id="{98F9E268-FB20-37CE-A81E-9FC15A8D8325}"/>
              </a:ext>
            </a:extLst>
          </p:cNvPr>
          <p:cNvPicPr>
            <a:picLocks noChangeAspect="1"/>
          </p:cNvPicPr>
          <p:nvPr/>
        </p:nvPicPr>
        <p:blipFill>
          <a:blip r:embed="rId3"/>
          <a:stretch>
            <a:fillRect/>
          </a:stretch>
        </p:blipFill>
        <p:spPr>
          <a:xfrm>
            <a:off x="734028" y="1491040"/>
            <a:ext cx="6331225" cy="45345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5892425"/>
            <a:ext cx="10239575"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 url: https://github.com/emmanuelani/ibm_ds_capstone/blob/master/Webscraping.ipynb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6B114B94-573A-4A51-74D1-EDD5CB7F4DA3}"/>
              </a:ext>
            </a:extLst>
          </p:cNvPr>
          <p:cNvPicPr>
            <a:picLocks noChangeAspect="1"/>
          </p:cNvPicPr>
          <p:nvPr/>
        </p:nvPicPr>
        <p:blipFill>
          <a:blip r:embed="rId3"/>
          <a:stretch>
            <a:fillRect/>
          </a:stretch>
        </p:blipFill>
        <p:spPr>
          <a:xfrm>
            <a:off x="770011" y="1400382"/>
            <a:ext cx="10668000" cy="41162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3886</TotalTime>
  <Words>1307</Words>
  <Application>Microsoft Office PowerPoint</Application>
  <PresentationFormat>Widescreen</PresentationFormat>
  <Paragraphs>174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Emmanuel Ani</cp:lastModifiedBy>
  <cp:revision>238</cp:revision>
  <dcterms:created xsi:type="dcterms:W3CDTF">2021-04-29T18:58:34Z</dcterms:created>
  <dcterms:modified xsi:type="dcterms:W3CDTF">2023-04-15T16:49:38Z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